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2"/>
  </p:notesMasterIdLst>
  <p:sldIdLst>
    <p:sldId id="256" r:id="rId2"/>
    <p:sldId id="261" r:id="rId3"/>
    <p:sldId id="263" r:id="rId4"/>
    <p:sldId id="264" r:id="rId5"/>
    <p:sldId id="265" r:id="rId6"/>
    <p:sldId id="266" r:id="rId7"/>
    <p:sldId id="267" r:id="rId8"/>
    <p:sldId id="268" r:id="rId9"/>
    <p:sldId id="325" r:id="rId10"/>
    <p:sldId id="270" r:id="rId11"/>
    <p:sldId id="272" r:id="rId12"/>
    <p:sldId id="273" r:id="rId13"/>
    <p:sldId id="274" r:id="rId14"/>
    <p:sldId id="328" r:id="rId15"/>
    <p:sldId id="279" r:id="rId16"/>
    <p:sldId id="280" r:id="rId17"/>
    <p:sldId id="282" r:id="rId18"/>
    <p:sldId id="283" r:id="rId19"/>
    <p:sldId id="284" r:id="rId20"/>
    <p:sldId id="322" r:id="rId21"/>
    <p:sldId id="329" r:id="rId22"/>
    <p:sldId id="285" r:id="rId23"/>
    <p:sldId id="286" r:id="rId24"/>
    <p:sldId id="287" r:id="rId25"/>
    <p:sldId id="288" r:id="rId26"/>
    <p:sldId id="289" r:id="rId27"/>
    <p:sldId id="291" r:id="rId28"/>
    <p:sldId id="292" r:id="rId29"/>
    <p:sldId id="293" r:id="rId30"/>
    <p:sldId id="294" r:id="rId31"/>
    <p:sldId id="330" r:id="rId32"/>
    <p:sldId id="295" r:id="rId33"/>
    <p:sldId id="296" r:id="rId34"/>
    <p:sldId id="327" r:id="rId35"/>
    <p:sldId id="298" r:id="rId36"/>
    <p:sldId id="299" r:id="rId37"/>
    <p:sldId id="300" r:id="rId38"/>
    <p:sldId id="301" r:id="rId39"/>
    <p:sldId id="302" r:id="rId40"/>
    <p:sldId id="304" r:id="rId41"/>
    <p:sldId id="305" r:id="rId42"/>
    <p:sldId id="306" r:id="rId43"/>
    <p:sldId id="307" r:id="rId44"/>
    <p:sldId id="308" r:id="rId45"/>
    <p:sldId id="309" r:id="rId46"/>
    <p:sldId id="310" r:id="rId47"/>
    <p:sldId id="311" r:id="rId48"/>
    <p:sldId id="312" r:id="rId49"/>
    <p:sldId id="324" r:id="rId50"/>
    <p:sldId id="321" r:id="rId51"/>
  </p:sldIdLst>
  <p:sldSz cx="17322800" cy="97409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68">
          <p15:clr>
            <a:srgbClr val="A4A3A4"/>
          </p15:clr>
        </p15:guide>
        <p15:guide id="2" pos="54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6CC"/>
          </a:solidFill>
        </a:fill>
      </a:tcStyle>
    </a:wholeTbl>
    <a:band2H>
      <a:tcTxStyle/>
      <a:tcStyle>
        <a:tcBdr/>
        <a:fill>
          <a:solidFill>
            <a:srgbClr val="EEF3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CCDB"/>
          </a:solidFill>
        </a:fill>
      </a:tcStyle>
    </a:wholeTbl>
    <a:band2H>
      <a:tcTxStyle/>
      <a:tcStyle>
        <a:tcBdr/>
        <a:fill>
          <a:solidFill>
            <a:srgbClr val="FCE7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A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EEE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/>
      <a:tcStyle>
        <a:tcBdr/>
        <a:fill>
          <a:solidFill>
            <a:srgbClr val="EEEE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96"/>
    <p:restoredTop sz="94728"/>
  </p:normalViewPr>
  <p:slideViewPr>
    <p:cSldViewPr snapToGrid="0" snapToObjects="1">
      <p:cViewPr varScale="1">
        <p:scale>
          <a:sx n="71" d="100"/>
          <a:sy n="71" d="100"/>
        </p:scale>
        <p:origin x="920" y="192"/>
      </p:cViewPr>
      <p:guideLst>
        <p:guide orient="horz" pos="3068"/>
        <p:guide pos="5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7" name="Shape 4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272636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1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lvl1pPr>
            <a:lvl2pPr marL="577850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2pPr>
            <a:lvl3pPr marL="801687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3pPr>
            <a:lvl4pPr marL="1065212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4pPr>
            <a:lvl5pPr marL="1289050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  <a:defRPr>
                <a:solidFill>
                  <a:srgbClr val="EFEFF0"/>
                </a:solidFill>
              </a:defRPr>
            </a:lvl1pPr>
            <a:lvl2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2pPr>
            <a:lvl3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3pPr>
            <a:lvl4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4pPr>
            <a:lvl5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>
                <a:solidFill>
                  <a:srgbClr val="EFEFF0"/>
                </a:solidFill>
              </a:defRPr>
            </a:lvl1pPr>
            <a:lvl2pPr marL="612140" indent="-377190">
              <a:buClrTx/>
              <a:buFontTx/>
              <a:defRPr sz="4400" b="1">
                <a:solidFill>
                  <a:srgbClr val="EFEFF0"/>
                </a:solidFill>
              </a:defRPr>
            </a:lvl2pPr>
            <a:lvl3pPr marL="835978" indent="-377190">
              <a:buClrTx/>
              <a:buFontTx/>
              <a:defRPr sz="4400" b="1">
                <a:solidFill>
                  <a:srgbClr val="EFEFF0"/>
                </a:solidFill>
              </a:defRPr>
            </a:lvl3pPr>
            <a:lvl4pPr marL="1103312" indent="-419100">
              <a:buClrTx/>
              <a:buFontTx/>
              <a:defRPr sz="4400" b="1">
                <a:solidFill>
                  <a:srgbClr val="EFEFF0"/>
                </a:solidFill>
              </a:defRPr>
            </a:lvl4pPr>
            <a:lvl5pPr marL="1327150" indent="-419100">
              <a:buClrTx/>
              <a:buFontTx/>
              <a:defRPr sz="4400" b="1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 smal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>
                <a:solidFill>
                  <a:srgbClr val="EFEFF0"/>
                </a:solidFill>
              </a:defRPr>
            </a:lvl1pPr>
            <a:lvl2pPr marL="577850" indent="-342900">
              <a:defRPr sz="3200">
                <a:solidFill>
                  <a:srgbClr val="EFEFF0"/>
                </a:solidFill>
              </a:defRPr>
            </a:lvl2pPr>
            <a:lvl3pPr marL="801687" indent="-342900">
              <a:defRPr sz="3200">
                <a:solidFill>
                  <a:srgbClr val="EFEFF0"/>
                </a:solidFill>
              </a:defRPr>
            </a:lvl3pPr>
            <a:lvl4pPr marL="1076098" indent="-391885">
              <a:defRPr sz="3200">
                <a:solidFill>
                  <a:srgbClr val="EFEFF0"/>
                </a:solidFill>
              </a:defRPr>
            </a:lvl4pPr>
            <a:lvl5pPr marL="1299935" indent="-391885">
              <a:defRPr sz="32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main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8.png" descr="image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9516" y="1379334"/>
            <a:ext cx="7414574" cy="5838529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15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edia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-1" y="4797425"/>
            <a:ext cx="17327564" cy="49498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26" name="brightcove_ppt_media.png" descr="brightcove_ppt_media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9" y="6218682"/>
            <a:ext cx="6992436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rketing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5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37" name="brightcove_ppt_marketing.png" descr="brightcove_ppt_marketin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7" y="6218682"/>
            <a:ext cx="9293175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nterprise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48" name="lockup-enterprise.png" descr="lockup-enterpris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0381" y="6210744"/>
            <a:ext cx="9293174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5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7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pi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8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8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9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ac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0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0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erform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vc-bolt-logo-ondark.png" descr="v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once-logo-ondark.png" descr="once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7873" y="3349625"/>
            <a:ext cx="7671817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zc-bolt-logo-ondark.png" descr="z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09029" y="3355721"/>
            <a:ext cx="10509505" cy="2279905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allery-logo-ondark.png" descr="gallery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2912" y="3273425"/>
            <a:ext cx="9182101" cy="2298700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brightcove-perform.png" descr="brightcove-perfor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01280" y="3273425"/>
            <a:ext cx="9525001" cy="2311151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3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9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99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 wrap="square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/>
            </a:lvl1pPr>
            <a:lvl2pPr marL="577850" indent="-342900">
              <a:lnSpc>
                <a:spcPct val="150000"/>
              </a:lnSpc>
              <a:buClrTx/>
              <a:buFontTx/>
              <a:defRPr sz="4000"/>
            </a:lvl2pPr>
            <a:lvl3pPr marL="801687" indent="-342900">
              <a:lnSpc>
                <a:spcPct val="150000"/>
              </a:lnSpc>
              <a:buClrTx/>
              <a:buFontTx/>
              <a:defRPr sz="4000"/>
            </a:lvl3pPr>
            <a:lvl4pPr marL="1065212" indent="-381000">
              <a:lnSpc>
                <a:spcPct val="150000"/>
              </a:lnSpc>
              <a:buClrTx/>
              <a:buFontTx/>
              <a:defRPr sz="4000"/>
            </a:lvl4pPr>
            <a:lvl5pPr marL="1289050" indent="-381000">
              <a:lnSpc>
                <a:spcPct val="150000"/>
              </a:lnSpc>
              <a:buClrTx/>
              <a:buFontTx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</a:lvl1pPr>
            <a:lvl2pPr>
              <a:lnSpc>
                <a:spcPts val="4500"/>
              </a:lnSpc>
              <a:buClrTx/>
              <a:buFontTx/>
            </a:lvl2pPr>
            <a:lvl3pPr>
              <a:lnSpc>
                <a:spcPts val="4500"/>
              </a:lnSpc>
              <a:buClrTx/>
              <a:buFontTx/>
            </a:lvl3pPr>
            <a:lvl4pPr>
              <a:lnSpc>
                <a:spcPts val="4500"/>
              </a:lnSpc>
              <a:buClrTx/>
              <a:buFontTx/>
            </a:lvl4pPr>
            <a:lvl5pPr>
              <a:lnSpc>
                <a:spcPts val="45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/>
            </a:lvl1pPr>
            <a:lvl2pPr marL="612140" indent="-377190">
              <a:buClrTx/>
              <a:buFontTx/>
              <a:defRPr sz="4400" b="1"/>
            </a:lvl2pPr>
            <a:lvl3pPr marL="835978" indent="-377190">
              <a:buClrTx/>
              <a:buFontTx/>
              <a:defRPr sz="4400" b="1"/>
            </a:lvl3pPr>
            <a:lvl4pPr marL="1103312" indent="-419100">
              <a:buClrTx/>
              <a:buFontTx/>
              <a:defRPr sz="4400" b="1"/>
            </a:lvl4pPr>
            <a:lvl5pPr marL="1327150" indent="-419100">
              <a:buClrTx/>
              <a:buFontTx/>
              <a:defRPr sz="4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/>
            </a:lvl1pPr>
            <a:lvl2pPr marL="577850" indent="-342900">
              <a:defRPr sz="3200"/>
            </a:lvl2pPr>
            <a:lvl3pPr marL="801687" indent="-342900">
              <a:defRPr sz="3200"/>
            </a:lvl3pPr>
            <a:lvl4pPr marL="1076098" indent="-391885">
              <a:defRPr sz="3200"/>
            </a:lvl4pPr>
            <a:lvl5pPr marL="1299935" indent="-391885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85151" y="8785949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6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3" name="logo-brightcove.png" descr="logo-brightcov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df" descr="image1.pdf"/>
          <p:cNvPicPr>
            <a:picLocks noChangeAspect="1"/>
          </p:cNvPicPr>
          <p:nvPr/>
        </p:nvPicPr>
        <p:blipFill>
          <a:blip r:embed="rId40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541345" y="300038"/>
            <a:ext cx="14724056" cy="1449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9" cy="28882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400">
                <a:solidFill>
                  <a:srgbClr val="3F414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©2016  Brightcove Inc"/>
          <p:cNvSpPr txBox="1"/>
          <p:nvPr/>
        </p:nvSpPr>
        <p:spPr>
          <a:xfrm>
            <a:off x="14870052" y="9357569"/>
            <a:ext cx="18613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3F4140"/>
                </a:solidFill>
              </a:defRPr>
            </a:lvl1pPr>
          </a:lstStyle>
          <a:p>
            <a:r>
              <a:rPr dirty="0"/>
              <a:t>©201</a:t>
            </a:r>
            <a:r>
              <a:rPr lang="en-US" dirty="0"/>
              <a:t>9</a:t>
            </a:r>
            <a:r>
              <a:rPr dirty="0"/>
              <a:t>  Brightcove Inc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</p:sldLayoutIdLst>
  <p:transition spd="med"/>
  <p:txStyles>
    <p:titleStyle>
      <a:lvl1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0861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54356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767398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1027112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1250950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4277202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5050738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5824275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6597813" marR="0" indent="-409519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mailto:mboles@brightcove.com?subject=" TargetMode="External"/><Relationship Id="rId1" Type="http://schemas.openxmlformats.org/officeDocument/2006/relationships/slideLayout" Target="../slideLayouts/slideLayout3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brightcovelearning.github.io/Brightcove-API-References/brightcove-player/current-release/Player.html%23toc6__anchor" TargetMode="External"/><Relationship Id="rId2" Type="http://schemas.openxmlformats.org/officeDocument/2006/relationships/hyperlink" Target="https://docs.brightcove.com/brightcove-player/current-release/Player.html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brightcovelearning.github.io/Brightcove-API-References/brightcove-player/current-release/Player.html%23toc120__anchor" TargetMode="External"/><Relationship Id="rId2" Type="http://schemas.openxmlformats.org/officeDocument/2006/relationships/hyperlink" Target="https://docs.brightcove.com/brightcove-player/current-release/module-events.html#.off" TargetMode="Externa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sample-autoplay-unmute-button-iossafarichrome" TargetMode="External"/><Relationship Id="rId2" Type="http://schemas.openxmlformats.org/officeDocument/2006/relationships/hyperlink" Target="https://support.brightcove.com/autoplay-considerations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codepen.io/team/bcls/pen/KzyoNG" TargetMode="External"/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implementing-playlists-programmatically%23Set_initial_video" TargetMode="External"/><Relationship Id="rId2" Type="http://schemas.openxmlformats.org/officeDocument/2006/relationships/hyperlink" Target="http://docs.brightcove.com/en/player/brightcove-player/samples/listen-for-play-button.html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://codepen.io/team/bcls/pen/WwXVNm" TargetMode="External"/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sample-playback-rate-adjuster" TargetMode="External"/><Relationship Id="rId2" Type="http://schemas.openxmlformats.org/officeDocument/2006/relationships/hyperlink" Target="https://support.brightcove.com/brightcove-player-sample-disable-forward-scrubbing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upport.brightcove.com/player-catalog%23getSearch_metho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EDWaCA" TargetMode="External"/><Relationship Id="rId2" Type="http://schemas.openxmlformats.org/officeDocument/2006/relationships/hyperlink" Target="https://github.com/BrightcoveLearning/curriculum-developing-bc-player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developer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brightcovelearning.github.io/Brightcove-API-References/brightcove-player/current-release/index.html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Developing with the Brightcove Player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/>
          <a:p>
            <a:r>
              <a:t>Developing with the</a:t>
            </a:r>
            <a:br/>
            <a:r>
              <a:t>Brightcove Player</a:t>
            </a:r>
          </a:p>
        </p:txBody>
      </p:sp>
      <p:sp>
        <p:nvSpPr>
          <p:cNvPr id="410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63834"/>
            <a:ext cx="15422020" cy="389286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Matt Boles</a:t>
            </a:r>
          </a:p>
          <a:p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mboles@brightcove.com</a:t>
            </a:r>
          </a:p>
        </p:txBody>
      </p:sp>
      <p:pic>
        <p:nvPicPr>
          <p:cNvPr id="411" name="vc-bolt-logo.png" descr="vc-bolt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46340" y="7752483"/>
            <a:ext cx="6126739" cy="1165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Using JavaScript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JavaScript with Brightcove Player</a:t>
            </a:r>
          </a:p>
        </p:txBody>
      </p:sp>
      <p:sp>
        <p:nvSpPr>
          <p:cNvPr id="470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API Is Event Drive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API Is Event Driven</a:t>
            </a:r>
          </a:p>
        </p:txBody>
      </p:sp>
      <p:sp>
        <p:nvSpPr>
          <p:cNvPr id="477" name="function foo() {…"/>
          <p:cNvSpPr txBox="1">
            <a:spLocks noGrp="1"/>
          </p:cNvSpPr>
          <p:nvPr>
            <p:ph type="body" sz="quarter" idx="1"/>
          </p:nvPr>
        </p:nvSpPr>
        <p:spPr>
          <a:xfrm>
            <a:off x="541345" y="5483225"/>
            <a:ext cx="6293637" cy="32766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 = this;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player.loadVideo(123);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player.play();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</a:t>
            </a:r>
          </a:p>
        </p:txBody>
      </p:sp>
      <p:sp>
        <p:nvSpPr>
          <p:cNvPr id="4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479" name="Shape"/>
          <p:cNvSpPr/>
          <p:nvPr/>
        </p:nvSpPr>
        <p:spPr>
          <a:xfrm>
            <a:off x="434180" y="3959225"/>
            <a:ext cx="6244673" cy="5401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>
            <a:solidFill>
              <a:srgbClr val="8F8F9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0" name="videojs(&quot;video&quot;).ready(function(){…"/>
          <p:cNvSpPr txBox="1"/>
          <p:nvPr/>
        </p:nvSpPr>
        <p:spPr>
          <a:xfrm>
            <a:off x="6911181" y="4425689"/>
            <a:ext cx="10416383" cy="5172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spAutoFit/>
          </a:bodyPr>
          <a:lstStyle/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videojs.getPlayer('myPlayerID')</a:t>
            </a:r>
            <a:br>
              <a:rPr lang="en-US" dirty="0"/>
            </a:br>
            <a:r>
              <a:rPr lang="en-US" dirty="0"/>
              <a:t>  </a:t>
            </a:r>
            <a:r>
              <a:rPr dirty="0"/>
              <a:t>.</a:t>
            </a:r>
            <a:r>
              <a:rPr dirty="0">
                <a:solidFill>
                  <a:srgbClr val="FF0000"/>
                </a:solidFill>
              </a:rPr>
              <a:t>ready</a:t>
            </a:r>
            <a:r>
              <a:rPr dirty="0"/>
              <a:t>(function(){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var myPlayer = this;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otherComponent.</a:t>
            </a:r>
            <a:r>
              <a:rPr dirty="0">
                <a:solidFill>
                  <a:srgbClr val="FF0000"/>
                </a:solidFill>
              </a:rPr>
              <a:t>on</a:t>
            </a:r>
            <a:r>
              <a:rPr dirty="0"/>
              <a:t>("</a:t>
            </a:r>
            <a:r>
              <a:rPr dirty="0">
                <a:solidFill>
                  <a:srgbClr val="FF0000"/>
                </a:solidFill>
              </a:rPr>
              <a:t>play</a:t>
            </a:r>
            <a:r>
              <a:rPr dirty="0"/>
              <a:t>", function(){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//Video is playing</a:t>
            </a:r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</a:p>
        </p:txBody>
      </p:sp>
      <p:sp>
        <p:nvSpPr>
          <p:cNvPr id="481" name="Event driven framework: Behaviors driven by the production, detection and consumption of events"/>
          <p:cNvSpPr txBox="1"/>
          <p:nvPr/>
        </p:nvSpPr>
        <p:spPr>
          <a:xfrm>
            <a:off x="541345" y="1911089"/>
            <a:ext cx="15877479" cy="128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spAutoFit/>
          </a:bodyPr>
          <a:lstStyle>
            <a:lvl1pPr marL="342900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4000">
                <a:solidFill>
                  <a:srgbClr val="606163"/>
                </a:solidFill>
              </a:defRPr>
            </a:lvl1pPr>
          </a:lstStyle>
          <a:p>
            <a:r>
              <a:rPr dirty="0"/>
              <a:t>Event driven framework: Behaviors driven by the production, detection and consumption of events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allback Func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Functions</a:t>
            </a:r>
          </a:p>
        </p:txBody>
      </p:sp>
      <p:sp>
        <p:nvSpPr>
          <p:cNvPr id="484" name="A function passed to another function to be called at a later tim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function passed to another function to be called at a later time</a:t>
            </a:r>
          </a:p>
          <a:p>
            <a:endParaRPr/>
          </a:p>
          <a:p>
            <a:r>
              <a:t>Example: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getVideo()</a:t>
            </a:r>
            <a:r>
              <a:t> called, then the callback function called when video data returned, which is a variable amount of time</a:t>
            </a:r>
          </a:p>
        </p:txBody>
      </p:sp>
      <p:sp>
        <p:nvSpPr>
          <p:cNvPr id="4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486" name="callback-function.png" descr="callback-func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3381" y="4187825"/>
            <a:ext cx="12574539" cy="4724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</a:t>
            </a:r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744648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>
                <a:solidFill>
                  <a:srgbClr val="0000FF"/>
                </a:solidFill>
              </a:rPr>
              <a:t>Anonymous functions</a:t>
            </a:r>
            <a:r>
              <a:rPr dirty="0"/>
              <a:t>: The function definition is the argument of the function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Function not named, hence anonymous</a:t>
            </a:r>
            <a:endParaRPr lang="en-US" dirty="0"/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lang="en-US" dirty="0"/>
              <a:t>Called immediately after </a:t>
            </a:r>
            <a:r>
              <a:rPr lang="en-US" dirty="0">
                <a:solidFill>
                  <a:srgbClr val="3366FF"/>
                </a:solidFill>
                <a:latin typeface="Source Code Pro"/>
                <a:cs typeface="Source Code Pro"/>
              </a:rPr>
              <a:t>getVideo</a:t>
            </a:r>
            <a:r>
              <a:rPr lang="en-US" dirty="0"/>
              <a:t> function has done its job</a:t>
            </a:r>
            <a:endParaRPr dirty="0"/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getVideo( function(){ … })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r>
              <a:rPr dirty="0">
                <a:solidFill>
                  <a:srgbClr val="0000FF"/>
                </a:solidFill>
              </a:rPr>
              <a:t>Function declaration</a:t>
            </a:r>
            <a:r>
              <a:rPr dirty="0"/>
              <a:t> (“normal way”)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before any code is executed</a:t>
            </a:r>
            <a:r>
              <a:rPr lang="en-US" dirty="0"/>
              <a:t>, then called from different location</a:t>
            </a:r>
            <a:endParaRPr dirty="0"/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 … }</a:t>
            </a:r>
            <a:r>
              <a:rPr dirty="0">
                <a:solidFill>
                  <a:srgbClr val="60616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>
              <a:solidFill>
                <a:srgbClr val="606163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dirty="0">
                <a:solidFill>
                  <a:srgbClr val="0000FF"/>
                </a:solidFill>
              </a:rPr>
              <a:t>Function expression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only when the interpreter reaches that line of code</a:t>
            </a:r>
            <a:r>
              <a:rPr lang="en-US" dirty="0"/>
              <a:t>, then called from a different location</a:t>
            </a:r>
            <a:endParaRPr dirty="0"/>
          </a:p>
          <a:p>
            <a:pPr marL="0" lvl="1" indent="234950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var foo = function() { … }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Conceptual Blockbusters!!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Brightcove Player API is event driven</a:t>
            </a:r>
          </a:p>
          <a:p>
            <a:r>
              <a:rPr lang="en-US" dirty="0"/>
              <a:t>Callback function’s argument (function in parentheses) is not called until the callback function’s job is finished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46857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etting Started with Brightcove Player Developmen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Getting Started with Brightcove Player Development</a:t>
            </a:r>
          </a:p>
        </p:txBody>
      </p:sp>
      <p:sp>
        <p:nvSpPr>
          <p:cNvPr id="509" name="Use Case: Play the video programmaticall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Play the video programmatically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et Reference to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	</a:t>
            </a:r>
          </a:p>
        </p:txBody>
      </p:sp>
      <p:sp>
        <p:nvSpPr>
          <p:cNvPr id="512" name="Create a &lt;script&gt; block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668654" indent="-668654">
              <a:buFontTx/>
              <a:buAutoNum type="arabicPeriod"/>
            </a:pPr>
            <a:r>
              <a:rPr dirty="0"/>
              <a:t>Create a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rPr dirty="0"/>
              <a:t> block</a:t>
            </a:r>
          </a:p>
          <a:p>
            <a:pPr marL="668654" indent="-668654">
              <a:buFontTx/>
              <a:buAutoNum type="arabicPeriod"/>
            </a:pPr>
            <a:r>
              <a:rPr dirty="0"/>
              <a:t>Use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</a:t>
            </a:r>
            <a:r>
              <a:rPr dirty="0">
                <a:solidFill>
                  <a:srgbClr val="7188CC"/>
                </a:solidFill>
              </a:rPr>
              <a:t> </a:t>
            </a:r>
            <a:r>
              <a:rPr dirty="0"/>
              <a:t>method</a:t>
            </a:r>
          </a:p>
          <a:p>
            <a:pPr marL="668654" indent="-668654">
              <a:buFontTx/>
              <a:buAutoNum type="arabicPeriod"/>
            </a:pPr>
            <a:r>
              <a:rPr dirty="0"/>
              <a:t>Create variable that holds reference to the player instance</a:t>
            </a:r>
          </a:p>
          <a:p>
            <a:pPr marL="0" indent="0">
              <a:buSzTx/>
              <a:buNone/>
              <a:defRPr>
                <a:solidFill>
                  <a:srgbClr val="7188CC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videojs.getPlayer('myPlayerID')</a:t>
            </a:r>
            <a:r>
              <a:rPr dirty="0"/>
              <a:t>.ready(function(){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var myPlayer = this;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</a:p>
        </p:txBody>
      </p:sp>
      <p:sp>
        <p:nvSpPr>
          <p:cNvPr id="5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yer Method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Methods</a:t>
            </a:r>
          </a:p>
        </p:txBody>
      </p:sp>
      <p:sp>
        <p:nvSpPr>
          <p:cNvPr id="520" name="Docs: //brightcovelearning.github.io/Brightcove-API-References/brightcove-player/current-release/Player.html#toc6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Docs: </a:t>
            </a:r>
            <a:r>
              <a:rPr lang="en-US" dirty="0">
                <a:hlinkClick r:id="rId2"/>
              </a:rPr>
              <a:t>https://docs.brightcove.com/brightcove-player/current-release/Player.html</a:t>
            </a:r>
            <a:endParaRPr u="sng" dirty="0">
              <a:solidFill>
                <a:srgbClr val="358C99"/>
              </a:solidFill>
              <a:uFill>
                <a:solidFill>
                  <a:srgbClr val="358C99"/>
                </a:solidFill>
              </a:uFill>
              <a:hlinkClick r:id="rId3"/>
            </a:endParaRPr>
          </a:p>
          <a:p>
            <a:endParaRPr u="sng" dirty="0">
              <a:solidFill>
                <a:srgbClr val="358C99"/>
              </a:solidFill>
              <a:uFill>
                <a:solidFill>
                  <a:srgbClr val="358C99"/>
                </a:solidFill>
              </a:uFill>
              <a:hlinkClick r:id="rId3"/>
            </a:endParaRPr>
          </a:p>
          <a:p>
            <a:r>
              <a:rPr dirty="0"/>
              <a:t>Method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</a:t>
            </a:r>
            <a:r>
              <a:rPr lang="en-US" dirty="0" err="1"/>
              <a:t>myPlayer.muted</a:t>
            </a:r>
            <a:r>
              <a:rPr lang="en-US" dirty="0"/>
              <a:t>(true); 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</a:t>
            </a:r>
            <a:r>
              <a:rPr lang="en-US" dirty="0" err="1"/>
              <a:t>myPlayer.play</a:t>
            </a:r>
            <a:r>
              <a:rPr lang="en-US" dirty="0"/>
              <a:t>();</a:t>
            </a:r>
          </a:p>
        </p:txBody>
      </p:sp>
      <p:sp>
        <p:nvSpPr>
          <p:cNvPr id="5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yer Ev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Events</a:t>
            </a:r>
          </a:p>
        </p:txBody>
      </p:sp>
      <p:sp>
        <p:nvSpPr>
          <p:cNvPr id="524" name="Docs: //brightcovelearning.github.io/Brightcove-API-References/brightcove-player/current-release/Player.html#toc120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Docs: </a:t>
            </a:r>
            <a:r>
              <a:rPr lang="en-US" dirty="0">
                <a:hlinkClick r:id="rId2"/>
              </a:rPr>
              <a:t>https://docs.brightcove.com/brightcove-player/current-release/</a:t>
            </a:r>
            <a:r>
              <a:rPr lang="en-US">
                <a:hlinkClick r:id="rId2"/>
              </a:rPr>
              <a:t>module-events.html#.off</a:t>
            </a:r>
            <a:endParaRPr u="sng" dirty="0">
              <a:solidFill>
                <a:srgbClr val="358C99"/>
              </a:solidFill>
              <a:uFill>
                <a:solidFill>
                  <a:srgbClr val="358C99"/>
                </a:solidFill>
              </a:uFill>
              <a:hlinkClick r:id="rId3"/>
            </a:endParaRPr>
          </a:p>
          <a:p>
            <a:r>
              <a:rPr dirty="0"/>
              <a:t>Use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on()</a:t>
            </a:r>
            <a:r>
              <a:rPr dirty="0"/>
              <a:t>,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one()</a:t>
            </a:r>
            <a:r>
              <a:rPr dirty="0"/>
              <a:t> and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off()</a:t>
            </a:r>
            <a:r>
              <a:rPr dirty="0"/>
              <a:t> methods to add and remove event listeners</a:t>
            </a:r>
          </a:p>
          <a:p>
            <a:endParaRPr dirty="0"/>
          </a:p>
          <a:p>
            <a:r>
              <a:rPr dirty="0"/>
              <a:t>Event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</a:t>
            </a:r>
            <a:r>
              <a:rPr dirty="0" err="1"/>
              <a:t>myPlayer.on</a:t>
            </a:r>
            <a:r>
              <a:rPr dirty="0"/>
              <a:t>("</a:t>
            </a:r>
            <a:r>
              <a:rPr dirty="0" err="1"/>
              <a:t>timeupdate</a:t>
            </a:r>
            <a:r>
              <a:rPr dirty="0"/>
              <a:t>", </a:t>
            </a:r>
            <a:r>
              <a:rPr dirty="0" err="1"/>
              <a:t>showUpdate</a:t>
            </a:r>
            <a:r>
              <a:rPr dirty="0"/>
              <a:t>);</a:t>
            </a:r>
          </a:p>
        </p:txBody>
      </p:sp>
      <p:sp>
        <p:nvSpPr>
          <p:cNvPr id="5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dirty="0"/>
              <a:t>Player Events - cont</a:t>
            </a:r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274939" y="1911089"/>
            <a:ext cx="16522531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If you wish to immediately interact with the video, for instance use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rPr dirty="0"/>
              <a:t>, you should use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loadedmetadata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dirty="0"/>
              <a:t>event to </a:t>
            </a:r>
            <a:r>
              <a:rPr lang="en-US" dirty="0"/>
              <a:t>be sure the </a:t>
            </a:r>
            <a:r>
              <a:rPr lang="en-US" dirty="0">
                <a:solidFill>
                  <a:srgbClr val="FF0000"/>
                </a:solidFill>
              </a:rPr>
              <a:t>VIDEO</a:t>
            </a:r>
            <a:r>
              <a:rPr lang="en-US" dirty="0"/>
              <a:t> is loaded in the </a:t>
            </a:r>
            <a:r>
              <a:rPr lang="en-US" dirty="0">
                <a:solidFill>
                  <a:srgbClr val="FF0000"/>
                </a:solidFill>
              </a:rPr>
              <a:t>PLAYER</a:t>
            </a:r>
          </a:p>
          <a:p>
            <a:endParaRPr dirty="0">
              <a:solidFill>
                <a:srgbClr val="FF0000"/>
              </a:solidFill>
            </a:endParaRP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	</a:t>
            </a:r>
            <a:r>
              <a:rPr lang="en-US" dirty="0"/>
              <a:t>videojs.getPlayer('myPlayerID')</a:t>
            </a:r>
            <a:r>
              <a:rPr dirty="0"/>
              <a:t>.</a:t>
            </a:r>
            <a:r>
              <a:rPr lang="en-US" dirty="0"/>
              <a:t>ready(</a:t>
            </a:r>
            <a:r>
              <a:rPr dirty="0"/>
              <a:t>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		var myPlayer = this;</a:t>
            </a:r>
            <a:endParaRPr lang="en-US"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		myPlayer.muted(true);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     </a:t>
            </a:r>
            <a:r>
              <a:rPr lang="en-US" dirty="0" err="1"/>
              <a:t>myPlayer.on</a:t>
            </a:r>
            <a:r>
              <a:rPr lang="en-US" dirty="0"/>
              <a:t>('</a:t>
            </a:r>
            <a:r>
              <a:rPr lang="en-US" dirty="0" err="1"/>
              <a:t>loadedmetadata</a:t>
            </a:r>
            <a:r>
              <a:rPr lang="en-US" dirty="0"/>
              <a:t>', 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       </a:t>
            </a:r>
            <a:r>
              <a:rPr dirty="0"/>
              <a:t>myPlayer.play();</a:t>
            </a:r>
            <a:endParaRPr lang="en-US"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     });</a:t>
            </a:r>
            <a:endParaRPr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	});</a:t>
            </a:r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How: Agenda"/>
          <p:cNvSpPr txBox="1">
            <a:spLocks noGrp="1"/>
          </p:cNvSpPr>
          <p:nvPr>
            <p:ph type="title"/>
          </p:nvPr>
        </p:nvSpPr>
        <p:spPr>
          <a:xfrm>
            <a:off x="541345" y="53523"/>
            <a:ext cx="14724055" cy="955021"/>
          </a:xfrm>
          <a:prstGeom prst="rect">
            <a:avLst/>
          </a:prstGeom>
        </p:spPr>
        <p:txBody>
          <a:bodyPr/>
          <a:lstStyle/>
          <a:p>
            <a:r>
              <a:rPr dirty="0"/>
              <a:t>How: Agenda</a:t>
            </a:r>
          </a:p>
        </p:txBody>
      </p:sp>
      <p:sp>
        <p:nvSpPr>
          <p:cNvPr id="432" name="Introducing the Course…"/>
          <p:cNvSpPr txBox="1">
            <a:spLocks noGrp="1"/>
          </p:cNvSpPr>
          <p:nvPr>
            <p:ph type="body" idx="1"/>
          </p:nvPr>
        </p:nvSpPr>
        <p:spPr>
          <a:xfrm>
            <a:off x="541345" y="1183341"/>
            <a:ext cx="15877479" cy="7924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42900" indent="-342900"/>
            <a:r>
              <a:rPr dirty="0"/>
              <a:t>Introducing the Course</a:t>
            </a:r>
          </a:p>
          <a:p>
            <a:pPr marL="342900" indent="-342900"/>
            <a:r>
              <a:rPr dirty="0"/>
              <a:t>Setting Up to Develop with Brightcove Player</a:t>
            </a:r>
            <a:endParaRPr lang="en-US" dirty="0"/>
          </a:p>
          <a:p>
            <a:pPr marL="342900" indent="-342900"/>
            <a:r>
              <a:rPr lang="en-US" dirty="0"/>
              <a:t>Demo: Programmatically Play a Video</a:t>
            </a:r>
            <a:endParaRPr dirty="0"/>
          </a:p>
          <a:p>
            <a:pPr marL="342900" indent="-342900"/>
            <a:r>
              <a:rPr dirty="0"/>
              <a:t>Using JavaScript with Brightcove Player</a:t>
            </a:r>
          </a:p>
          <a:p>
            <a:pPr marL="342900" indent="-342900"/>
            <a:r>
              <a:rPr dirty="0"/>
              <a:t>Getting Started with Brightcove Player Development</a:t>
            </a:r>
          </a:p>
          <a:p>
            <a:pPr marL="342900" indent="-342900"/>
            <a:r>
              <a:rPr dirty="0"/>
              <a:t>Task</a:t>
            </a:r>
            <a:r>
              <a:rPr lang="en-US" dirty="0"/>
              <a:t> </a:t>
            </a:r>
            <a:r>
              <a:rPr dirty="0"/>
              <a:t>1: Using the API to Play a Video </a:t>
            </a:r>
          </a:p>
          <a:p>
            <a:pPr marL="342900" indent="-342900"/>
            <a:r>
              <a:rPr dirty="0"/>
              <a:t>Using the Player Catalog</a:t>
            </a:r>
          </a:p>
          <a:p>
            <a:pPr marL="342900" indent="-342900"/>
            <a:r>
              <a:rPr dirty="0"/>
              <a:t>Task 2: Dynamically Loading and Playing a Video</a:t>
            </a:r>
          </a:p>
          <a:p>
            <a:pPr marL="342900" indent="-342900"/>
            <a:r>
              <a:rPr dirty="0"/>
              <a:t>Using the mediainfo Property</a:t>
            </a:r>
          </a:p>
          <a:p>
            <a:pPr marL="342900" indent="-342900"/>
            <a:r>
              <a:rPr dirty="0"/>
              <a:t>Task 3: Displaying Video Information in the HTML Page</a:t>
            </a:r>
          </a:p>
          <a:p>
            <a:pPr marL="342900" indent="-342900"/>
            <a:r>
              <a:rPr dirty="0"/>
              <a:t>Using the </a:t>
            </a:r>
            <a:r>
              <a:rPr lang="en-US" dirty="0"/>
              <a:t>Standard (</a:t>
            </a:r>
            <a:r>
              <a:rPr dirty="0"/>
              <a:t>iframe</a:t>
            </a:r>
            <a:r>
              <a:rPr lang="en-US" dirty="0"/>
              <a:t>)</a:t>
            </a:r>
            <a:r>
              <a:rPr dirty="0"/>
              <a:t> Player Implementation</a:t>
            </a:r>
          </a:p>
          <a:p>
            <a:pPr marL="342900" indent="-342900"/>
            <a:r>
              <a:rPr dirty="0"/>
              <a:t>Task 4: Changing the Video in an iframe Player Implementat</a:t>
            </a:r>
            <a:r>
              <a:rPr sz="4000" dirty="0"/>
              <a:t>ion </a:t>
            </a:r>
            <a:endParaRPr lang="en-US" sz="4000" dirty="0"/>
          </a:p>
          <a:p>
            <a:pPr marL="342900" indent="-342900"/>
            <a:r>
              <a:rPr lang="en-US" sz="4000" dirty="0"/>
              <a:t>Adding a Brightcove Plugin to a Player</a:t>
            </a:r>
          </a:p>
          <a:p>
            <a:pPr marL="342900" indent="-342900"/>
            <a:r>
              <a:rPr lang="en-US" sz="4000" dirty="0"/>
              <a:t>Task 5: Display an Overlay that Uses </a:t>
            </a:r>
            <a:r>
              <a:rPr lang="en-US" sz="4000" dirty="0" err="1"/>
              <a:t>mediainfo</a:t>
            </a:r>
            <a:r>
              <a:rPr lang="en-US" sz="4000" dirty="0"/>
              <a:t> Data</a:t>
            </a:r>
          </a:p>
          <a:p>
            <a:pPr marL="342900" indent="-342900"/>
            <a:endParaRPr sz="4000" dirty="0"/>
          </a:p>
        </p:txBody>
      </p:sp>
      <p:sp>
        <p:nvSpPr>
          <p:cNvPr id="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Considerations for autoplay</a:t>
            </a:r>
            <a:endParaRPr dirty="0"/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Using the </a:t>
            </a:r>
            <a:r>
              <a:rPr lang="en-US" dirty="0">
                <a:solidFill>
                  <a:srgbClr val="3366FF"/>
                </a:solidFill>
              </a:rPr>
              <a:t>muted()</a:t>
            </a:r>
            <a:r>
              <a:rPr lang="en-US" dirty="0"/>
              <a:t> getter/setter method to avoid the issue in this session</a:t>
            </a:r>
          </a:p>
          <a:p>
            <a:r>
              <a:rPr lang="en-US" dirty="0"/>
              <a:t>Document available with details</a:t>
            </a:r>
          </a:p>
          <a:p>
            <a:pPr lvl="1"/>
            <a:r>
              <a:rPr lang="en-US" dirty="0"/>
              <a:t>Autoplay Considerations</a:t>
            </a:r>
          </a:p>
          <a:p>
            <a:pPr lvl="1"/>
            <a:r>
              <a:rPr lang="en-US" dirty="0">
                <a:hlinkClick r:id="rId2"/>
              </a:rPr>
              <a:t>https://support.brightcove.com/autoplay-considerations</a:t>
            </a:r>
            <a:endParaRPr lang="en-US" dirty="0"/>
          </a:p>
          <a:p>
            <a:endParaRPr lang="en-US" dirty="0"/>
          </a:p>
          <a:p>
            <a:r>
              <a:rPr lang="en-US" dirty="0"/>
              <a:t>Sample “solution”</a:t>
            </a:r>
          </a:p>
          <a:p>
            <a:pPr lvl="1"/>
            <a:r>
              <a:rPr lang="en-US" dirty="0"/>
              <a:t>Brightcove Player Sample: Autoplay with Unmute Button for iOS/Safari/Chrome</a:t>
            </a:r>
          </a:p>
          <a:p>
            <a:pPr lvl="1"/>
            <a:r>
              <a:rPr lang="en-US" dirty="0">
                <a:hlinkClick r:id="rId3"/>
              </a:rPr>
              <a:t>https://support.brightcove.com/brightcove-player-sample-autoplay-unmute-button-iossafarichrome</a:t>
            </a:r>
            <a:endParaRPr lang="en-US" dirty="0"/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02712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Conceptual Blockbuster!!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When playing a video in the Video Cloud environment, TWO entities are involved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Player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Video</a:t>
            </a:r>
            <a:endParaRPr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39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9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0" grpId="0" uiExpand="1" build="p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1: Using the API to Play a Video and Display Event Object </a:t>
            </a:r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Using the Player Catalog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Player Catalog</a:t>
            </a:r>
          </a:p>
        </p:txBody>
      </p:sp>
      <p:sp>
        <p:nvSpPr>
          <p:cNvPr id="535" name="Use Case: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yer Catalog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Catalog</a:t>
            </a:r>
          </a:p>
        </p:txBody>
      </p:sp>
      <p:sp>
        <p:nvSpPr>
          <p:cNvPr id="538" name="Player Catalog is a helper library for making requests to the Video Cloud catalog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Player Catalog is a helper library for making requests to the Video Cloud catalog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The catalog makes it easy to get information on Video Cloud media</a:t>
            </a:r>
            <a:r>
              <a:rPr lang="en-US" dirty="0"/>
              <a:t>/playlists and use</a:t>
            </a:r>
            <a:endParaRPr dirty="0"/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 dirty="0"/>
          </a:p>
          <a:p>
            <a:r>
              <a:rPr lang="en-US" dirty="0"/>
              <a:t>Numerous methods available, but in this session will focus on</a:t>
            </a:r>
            <a:endParaRPr dirty="0"/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myPlayer.catalog.getVideo(videoID,callback)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myPlayer.catalog.getPlaylist(playlistID,callback)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myPlayer.catalog.load(videoObject)</a:t>
            </a:r>
          </a:p>
        </p:txBody>
      </p:sp>
      <p:sp>
        <p:nvSpPr>
          <p:cNvPr id="5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Returned Object from getVideo(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Returned Object from getVideo()</a:t>
            </a:r>
          </a:p>
        </p:txBody>
      </p:sp>
      <p:sp>
        <p:nvSpPr>
          <p:cNvPr id="542" name="Catalog returns an object of type XMLHttpRequest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Catalog returns an object of type XMLHttpRequest</a:t>
            </a:r>
          </a:p>
        </p:txBody>
      </p:sp>
      <p:sp>
        <p:nvSpPr>
          <p:cNvPr id="5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pic>
        <p:nvPicPr>
          <p:cNvPr id="544" name="image39.png" descr="image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8981" y="2806699"/>
            <a:ext cx="16117913" cy="63341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ask 2: Dynamically Loading and Playing a Video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2: Dynamically Loading and Playing a Video</a:t>
            </a:r>
          </a:p>
        </p:txBody>
      </p:sp>
      <p:sp>
        <p:nvSpPr>
          <p:cNvPr id="547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Using the mediainfo Property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mediainfo Property</a:t>
            </a:r>
          </a:p>
        </p:txBody>
      </p:sp>
      <p:sp>
        <p:nvSpPr>
          <p:cNvPr id="554" name="Use Case: Display information about the video on the HTML page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Display information about the video on the HTML page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mediainfo Property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mediainfo Property</a:t>
            </a:r>
          </a:p>
        </p:txBody>
      </p:sp>
      <p:sp>
        <p:nvSpPr>
          <p:cNvPr id="557" name="The mediainfo property is an object which contains information on the current media in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mediainfo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dirty="0"/>
              <a:t>property is an object which contains information on the current media in the player</a:t>
            </a:r>
          </a:p>
          <a:p>
            <a:endParaRPr dirty="0"/>
          </a:p>
          <a:p>
            <a:r>
              <a:rPr dirty="0"/>
              <a:t>The property is created and populated after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loadstart</a:t>
            </a:r>
            <a:r>
              <a:rPr dirty="0"/>
              <a:t> event is dispatched</a:t>
            </a:r>
          </a:p>
          <a:p>
            <a:endParaRPr dirty="0"/>
          </a:p>
          <a:p>
            <a:r>
              <a:rPr dirty="0"/>
              <a:t>After the mediainfo object is populated, use it for convenient data retrieval when wishing to display video information, like the video name or description</a:t>
            </a:r>
          </a:p>
        </p:txBody>
      </p:sp>
      <p:sp>
        <p:nvSpPr>
          <p:cNvPr id="5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Data in mediainfo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Data in mediainfo</a:t>
            </a:r>
          </a:p>
        </p:txBody>
      </p:sp>
      <p:sp>
        <p:nvSpPr>
          <p:cNvPr id="5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pic>
        <p:nvPicPr>
          <p:cNvPr id="562" name="image40.png" descr="image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781" y="1520825"/>
            <a:ext cx="15132170" cy="76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rerequisit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Prerequisites</a:t>
            </a:r>
          </a:p>
        </p:txBody>
      </p:sp>
      <p:sp>
        <p:nvSpPr>
          <p:cNvPr id="440" name="The session is designed for developers with basic HTML and JavaScript experience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session is designed for developers with basic HTML and JavaScript experience</a:t>
            </a:r>
          </a:p>
        </p:txBody>
      </p:sp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Access mediainfo Dat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Access mediainfo Data</a:t>
            </a:r>
          </a:p>
        </p:txBody>
      </p:sp>
      <p:sp>
        <p:nvSpPr>
          <p:cNvPr id="565" name="Access the data in the mediainfo object by simple object.property nota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Access the data in the mediainfo object by simple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object.property</a:t>
            </a:r>
            <a:r>
              <a:t> notation</a:t>
            </a:r>
          </a:p>
          <a:p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= "&lt;p&gt;Video Title: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myPlayer.mediainfo.name</a:t>
            </a:r>
            <a:r>
              <a:t> + "&lt;/strong&gt;&lt;/p&gt;";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+= "&lt;p&gt;Description: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myPlayer.mediainfo.description</a:t>
            </a:r>
            <a:r>
              <a:t> + "&lt;/strong&gt;&lt;/p&gt;";      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document.getElementById("textTarget").innerHTML =</a:t>
            </a:r>
            <a:br/>
            <a:r>
              <a:t> dynamicHTML; </a:t>
            </a:r>
          </a:p>
        </p:txBody>
      </p:sp>
      <p:sp>
        <p:nvSpPr>
          <p:cNvPr id="5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Conceptual Blockbuster!!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You cannot access the </a:t>
            </a:r>
            <a:r>
              <a:rPr lang="en-US" dirty="0" err="1">
                <a:solidFill>
                  <a:srgbClr val="3366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>
                <a:solidFill>
                  <a:srgbClr val="3366FF"/>
                </a:solidFill>
              </a:rPr>
              <a:t> </a:t>
            </a:r>
            <a:r>
              <a:rPr lang="en-US" dirty="0"/>
              <a:t>object until the </a:t>
            </a:r>
            <a:r>
              <a:rPr lang="en-US" dirty="0" err="1">
                <a:solidFill>
                  <a:srgbClr val="3366FF"/>
                </a:solidFill>
                <a:latin typeface="Source Code Pro"/>
                <a:cs typeface="Source Code Pro"/>
              </a:rPr>
              <a:t>loadstart</a:t>
            </a:r>
            <a:r>
              <a:rPr lang="en-US" dirty="0">
                <a:solidFill>
                  <a:srgbClr val="3366FF"/>
                </a:solidFill>
              </a:rPr>
              <a:t> </a:t>
            </a:r>
            <a:r>
              <a:rPr lang="en-US" dirty="0"/>
              <a:t>event is dispatched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1484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Task 3: Display Video Information in the HTML Pag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3: Display Video Information in the HTML Page</a:t>
            </a:r>
          </a:p>
        </p:txBody>
      </p:sp>
      <p:sp>
        <p:nvSpPr>
          <p:cNvPr id="569" name="**Uses the ready() event/method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**Uses the ready() event/method</a:t>
            </a:r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http://codepen.io/team/bcls/pen/KzyoNG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Using the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rPr dirty="0"/>
              <a:t>Using the </a:t>
            </a:r>
            <a:r>
              <a:rPr lang="en-US" dirty="0"/>
              <a:t>Standard (</a:t>
            </a:r>
            <a:r>
              <a:rPr dirty="0"/>
              <a:t>iframe</a:t>
            </a:r>
            <a:r>
              <a:rPr lang="en-US" dirty="0"/>
              <a:t>)</a:t>
            </a:r>
            <a:r>
              <a:rPr dirty="0"/>
              <a:t> Player Implementation</a:t>
            </a:r>
          </a:p>
        </p:txBody>
      </p:sp>
      <p:sp>
        <p:nvSpPr>
          <p:cNvPr id="572" name="Use Case: Utilize the iframe implementation of the player and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Utilize the iframe implementation of the player and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Advantages of iframe Player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/>
              <a:t>Advantages</a:t>
            </a:r>
            <a:r>
              <a:rPr lang="en-US" dirty="0"/>
              <a:t> of Standard (</a:t>
            </a:r>
            <a:r>
              <a:rPr dirty="0"/>
              <a:t>iframe</a:t>
            </a:r>
            <a:r>
              <a:rPr lang="en-US" dirty="0"/>
              <a:t>)</a:t>
            </a:r>
            <a:r>
              <a:rPr dirty="0"/>
              <a:t> Player Implementation</a:t>
            </a:r>
          </a:p>
        </p:txBody>
      </p:sp>
      <p:sp>
        <p:nvSpPr>
          <p:cNvPr id="575" name="No collisions with existing JavaScript and/or CS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 collisions with existing JavaScript and/or CSS</a:t>
            </a:r>
          </a:p>
          <a:p>
            <a:endParaRPr/>
          </a:p>
          <a:p>
            <a:r>
              <a:t>Automatically responsive (nearly) </a:t>
            </a:r>
          </a:p>
          <a:p>
            <a:endParaRPr/>
          </a:p>
          <a:p>
            <a:r>
              <a:t>The iframe eases use in social media apps (or whenever the video will need to "travel" into other apps)</a:t>
            </a:r>
          </a:p>
        </p:txBody>
      </p:sp>
      <p:sp>
        <p:nvSpPr>
          <p:cNvPr id="5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88711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When You Cannot Use iframe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When You Cannot Use iframe Implementation</a:t>
            </a:r>
          </a:p>
        </p:txBody>
      </p:sp>
      <p:sp>
        <p:nvSpPr>
          <p:cNvPr id="579" name="Code in the containing page needs to listen for and act on player event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Code in the containing page needs to listen for and act on player events</a:t>
            </a:r>
          </a:p>
          <a:p>
            <a:endParaRPr/>
          </a:p>
          <a:p>
            <a:r>
              <a:t>The player uses styles from the containing page</a:t>
            </a:r>
          </a:p>
          <a:p>
            <a:endParaRPr/>
          </a:p>
          <a:p>
            <a:r>
              <a:t>The iframe will cause app logic to fail, like a redirect from the containing page</a:t>
            </a:r>
          </a:p>
        </p:txBody>
      </p:sp>
      <p:sp>
        <p:nvSpPr>
          <p:cNvPr id="5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ynamically Change Video in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</a:t>
            </a:r>
          </a:p>
        </p:txBody>
      </p:sp>
      <p:sp>
        <p:nvSpPr>
          <p:cNvPr id="583" name="To dynamically change video in an iframe change the query string’s the src property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To dynamically change video in an iframe change the query string’s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t> property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&lt;iframe src='//players.brightcove.net/921483702001/a5f0f07c-ce3b-48a4-af02-f5f6c38546ac_default/index.html</a:t>
            </a:r>
            <a:br/>
            <a:r>
              <a:rPr>
                <a:solidFill>
                  <a:srgbClr val="FF0000"/>
                </a:solidFill>
              </a:rPr>
              <a:t>?videoId=4341341161001</a:t>
            </a:r>
            <a:r>
              <a:t>' …&gt;&lt;/iframe&gt;</a:t>
            </a:r>
          </a:p>
          <a:p>
            <a:pPr marL="0" indent="0">
              <a:buSzTx/>
              <a:buNone/>
              <a:def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Need to remove the existing query string then add a new one</a:t>
            </a:r>
          </a:p>
        </p:txBody>
      </p:sp>
      <p:sp>
        <p:nvSpPr>
          <p:cNvPr id="5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87" name="Plan of a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Plan of action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Get a handle on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tag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Create a variable with the new query string (new video ID)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rPr>
                <a:solidFill>
                  <a:srgbClr val="FF0000"/>
                </a:solidFill>
              </a:rPr>
              <a:t> </a:t>
            </a:r>
            <a:r>
              <a:t>property of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to a variable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Remove the existing query string from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Add the new query string to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new source to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</a:t>
            </a:r>
          </a:p>
        </p:txBody>
      </p:sp>
      <p:sp>
        <p:nvSpPr>
          <p:cNvPr id="58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91" name="&lt;function changeVideo() {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&lt;function changeVideo() 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var iframeTag = document.getElementsByTagName("iframe")[0],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newVideo = "?videoId=3742256815001",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theSrc = iframeTag.src,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srcWithoutVideo = theSrc.substring( 0, theSrc.indexOf( "?" ) ),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newSrc = srcWithoutVideo + newVideo;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iframeTag.src = newSrc;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</a:t>
            </a:r>
            <a:endParaRPr sz="3600"/>
          </a:p>
          <a:p>
            <a:r>
              <a:t>JavaScript’s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theString.substring()</a:t>
            </a:r>
            <a:r>
              <a:t> extracts characters from the first parameter to the second</a:t>
            </a:r>
          </a:p>
        </p:txBody>
      </p:sp>
      <p:sp>
        <p:nvSpPr>
          <p:cNvPr id="5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Communicate Between HTML Page and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Communicate Between HTML Page and iframe</a:t>
            </a:r>
          </a:p>
        </p:txBody>
      </p:sp>
      <p:sp>
        <p:nvSpPr>
          <p:cNvPr id="595" name="It is possible to communicate between the parent page and the iframe…"/>
          <p:cNvSpPr txBox="1">
            <a:spLocks noGrp="1"/>
          </p:cNvSpPr>
          <p:nvPr>
            <p:ph type="body" idx="1"/>
          </p:nvPr>
        </p:nvSpPr>
        <p:spPr>
          <a:xfrm>
            <a:off x="5794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It is possible to communicate between the parent page and the iframe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Uses HTML postMessage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Example doc: </a:t>
            </a:r>
            <a:r>
              <a:rPr i="1"/>
              <a:t>Play Video from iframe Parent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//docs.brightcove.com/en/player/brightcove-player/samples/listen-for-play-button.html</a:t>
            </a:r>
          </a:p>
          <a:p>
            <a:r>
              <a:t>Example doc: </a:t>
            </a:r>
            <a:r>
              <a:rPr i="1"/>
              <a:t>Implementing Playlists Programmatically: Passing video ID on URL page request for iframe</a:t>
            </a:r>
          </a:p>
          <a:p>
            <a:pPr lvl="2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//support.brightcove.com/implementing-playlists-programmatically#Set_initial_video</a:t>
            </a:r>
          </a:p>
        </p:txBody>
      </p:sp>
      <p:sp>
        <p:nvSpPr>
          <p:cNvPr id="5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etting Up to Develop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Setting Up to Develop with Brightcove Player</a:t>
            </a:r>
          </a:p>
        </p:txBody>
      </p:sp>
      <p:sp>
        <p:nvSpPr>
          <p:cNvPr id="44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Task 4: Changing the Video in an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4: Changing the Video in an iframe Player Implementation </a:t>
            </a:r>
          </a:p>
        </p:txBody>
      </p:sp>
      <p:sp>
        <p:nvSpPr>
          <p:cNvPr id="603" name="CodePen: http://codepen.io/team/bcls/pen/WwXVNm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http://codepen.io/team/bcls/pen/WwXVNm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Adding a Brightcove Plugin to a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Adding a Brightcove Plugin to a Player</a:t>
            </a:r>
          </a:p>
        </p:txBody>
      </p:sp>
      <p:sp>
        <p:nvSpPr>
          <p:cNvPr id="606" name="Use Case 1: Play IMA3 ad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 dirty="0"/>
          </a:p>
          <a:p>
            <a:r>
              <a:rPr lang="en-US" dirty="0"/>
              <a:t>Use Case: Display an overlay that uses data from the </a:t>
            </a:r>
            <a:r>
              <a:rPr lang="en-US" dirty="0" err="1"/>
              <a:t>mediainfo</a:t>
            </a:r>
            <a:r>
              <a:rPr lang="en-US" dirty="0"/>
              <a:t> object 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Plugins for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Plugins for Brightcove Player</a:t>
            </a:r>
          </a:p>
        </p:txBody>
      </p:sp>
      <p:sp>
        <p:nvSpPr>
          <p:cNvPr id="609" name="A plugin for the Brightcove player uses a combination of HTML, JavaScript and/or CSS to somehow custom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plugin for the Brightcove player uses a combination of HTML, JavaScript and/or CSS to somehow customize the 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In other words, anything you can do in a web page, you can do in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Broadly, plugins can be developed to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Modify default behavior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Add functionality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Customize appearance</a:t>
            </a:r>
          </a:p>
        </p:txBody>
      </p:sp>
      <p:sp>
        <p:nvSpPr>
          <p:cNvPr id="6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Brightcove Supplied Plugi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dirty="0"/>
              <a:t>Brightcove Supplied Plugins</a:t>
            </a:r>
          </a:p>
        </p:txBody>
      </p:sp>
      <p:sp>
        <p:nvSpPr>
          <p:cNvPr id="613" name="Brightcove has released, and continues to release, plugins…"/>
          <p:cNvSpPr txBox="1">
            <a:spLocks noGrp="1"/>
          </p:cNvSpPr>
          <p:nvPr>
            <p:ph type="body" idx="1"/>
          </p:nvPr>
        </p:nvSpPr>
        <p:spPr>
          <a:xfrm>
            <a:off x="541345" y="1858717"/>
            <a:ext cx="6771463" cy="72848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360 Video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 Only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FreeWheel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IMA3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</a:t>
            </a:r>
            <a:r>
              <a:rPr lang="en-US" dirty="0"/>
              <a:t>SSAI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err="1">
                <a:solidFill>
                  <a:schemeClr val="tx2"/>
                </a:solidFill>
              </a:rPr>
              <a:t>Chromecast</a:t>
            </a:r>
            <a:r>
              <a:rPr lang="en-US" dirty="0">
                <a:solidFill>
                  <a:schemeClr val="tx2"/>
                </a:solidFill>
              </a:rPr>
              <a:t> </a:t>
            </a:r>
            <a:endParaRPr dirty="0">
              <a:solidFill>
                <a:schemeClr val="tx2"/>
              </a:solidFill>
            </a:endParaRP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Custom Endscreens</a:t>
            </a:r>
            <a:endParaRPr lang="en-US" dirty="0"/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Display Errors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endParaRPr dirty="0"/>
          </a:p>
        </p:txBody>
      </p:sp>
      <p:sp>
        <p:nvSpPr>
          <p:cNvPr id="6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  <p:sp>
        <p:nvSpPr>
          <p:cNvPr id="5" name="Brightcove has released, and continues to release, plugins…"/>
          <p:cNvSpPr txBox="1">
            <a:spLocks/>
          </p:cNvSpPr>
          <p:nvPr/>
        </p:nvSpPr>
        <p:spPr>
          <a:xfrm>
            <a:off x="8389904" y="1863265"/>
            <a:ext cx="7448609" cy="7284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normAutofit/>
          </a:bodyPr>
          <a:lstStyle>
            <a:lvl1pPr marL="308610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543560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767398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027112" marR="0" indent="-34290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250950" marR="0" indent="-34290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4277202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5050738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5824275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6597813" marR="0" indent="-409519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Display Overlay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DRM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HLS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Live DVRUX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Picture-in-Picture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Playlist UI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Quality Selection 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Social Media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Brightcove Plugins Loaded by Defaul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Plugins Loaded by Default</a:t>
            </a:r>
          </a:p>
        </p:txBody>
      </p:sp>
      <p:sp>
        <p:nvSpPr>
          <p:cNvPr id="617" name="The following are plugins loaded by default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following are plugins loaded by default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Errors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HLS</a:t>
            </a:r>
          </a:p>
        </p:txBody>
      </p:sp>
      <p:sp>
        <p:nvSpPr>
          <p:cNvPr id="6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Implementing Plugins Using Studio UI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Studio UI</a:t>
            </a:r>
          </a:p>
        </p:txBody>
      </p:sp>
      <p:sp>
        <p:nvSpPr>
          <p:cNvPr id="621" name="One of three ways to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One of three ways to use a plugin</a:t>
            </a:r>
          </a:p>
          <a:p>
            <a:endParaRPr dirty="0"/>
          </a:p>
          <a:p>
            <a:r>
              <a:rPr dirty="0"/>
              <a:t>Use the Studio UI to supply the plugin's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Name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Options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 dirty="0"/>
          </a:p>
          <a:p>
            <a:r>
              <a:rPr dirty="0"/>
              <a:t>Plugin associated with ALL instances of the player</a:t>
            </a:r>
          </a:p>
        </p:txBody>
      </p:sp>
      <p:sp>
        <p:nvSpPr>
          <p:cNvPr id="6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Implementing Plugins Using Custom Cod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Custom Code</a:t>
            </a:r>
          </a:p>
        </p:txBody>
      </p:sp>
      <p:sp>
        <p:nvSpPr>
          <p:cNvPr id="625" name="Second way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Second way use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t> tag to manually include the plugin's 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&lt;link&gt;</a:t>
            </a:r>
            <a:r>
              <a:t> tag to manually include the plugin's 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Call the plugin as a method, supplying required options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myPlayer.overlay({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  …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});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Plugin associated ONLY with the instance of the player on the page</a:t>
            </a:r>
          </a:p>
          <a:p>
            <a:endParaRPr/>
          </a:p>
          <a:p>
            <a:r>
              <a:t>Provides flexibility, such as dynamically supplying options</a:t>
            </a:r>
          </a:p>
        </p:txBody>
      </p:sp>
      <p:sp>
        <p:nvSpPr>
          <p:cNvPr id="6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Implementing Plugins Using curl Statem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curl Statements</a:t>
            </a:r>
          </a:p>
        </p:txBody>
      </p:sp>
      <p:sp>
        <p:nvSpPr>
          <p:cNvPr id="629" name="Can configure the player, and associated plugins, using the Player Management API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290093" indent="-290093" defTabSz="726726">
              <a:spcBef>
                <a:spcPts val="500"/>
              </a:spcBef>
              <a:defRPr sz="3384"/>
            </a:pPr>
            <a:r>
              <a:t>Can configure the player, and associated plugins, using the Player Management API</a:t>
            </a:r>
          </a:p>
          <a:p>
            <a:pPr marL="290093" indent="-290093" defTabSz="726726">
              <a:spcBef>
                <a:spcPts val="500"/>
              </a:spcBef>
              <a:defRPr sz="3384"/>
            </a:pPr>
            <a:endParaRPr/>
          </a:p>
          <a:p>
            <a:pPr marL="290093" indent="-290093" defTabSz="726726">
              <a:spcBef>
                <a:spcPts val="500"/>
              </a:spcBef>
              <a:defRPr sz="3384"/>
            </a:pPr>
            <a:r>
              <a:t>Details on using curl not part of this course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curl --header "Content-Type: application/json" --user $EMAIL --request PATCH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--data '{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"stylesheets": ["http://…/plugin-dev.css"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"scripts": ["http://…/plugin-dev.js"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B0C"/>
                </a:solidFill>
              </a:rPr>
              <a:t>"plugins": [{ "name": "pluginDev", "options": {"overlayText": "This …"}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600"/>
                </a:solidFill>
              </a:rPr>
              <a:t>}]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}'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https://players.api.brightcove.com/v1/accounts/$ACCOUNT_ID/players</a:t>
            </a:r>
            <a:br/>
            <a:r>
              <a:t>     /$PLAYER_ID/configuration</a:t>
            </a:r>
          </a:p>
        </p:txBody>
      </p:sp>
      <p:sp>
        <p:nvSpPr>
          <p:cNvPr id="6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Task 5: Play IMA3 Ads (Studio based task) AND/OR Task 6: Display an Overlay that Uses mediainfo Data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4605743"/>
          </a:xfrm>
          <a:prstGeom prst="rect">
            <a:avLst/>
          </a:prstGeom>
        </p:spPr>
        <p:txBody>
          <a:bodyPr/>
          <a:lstStyle/>
          <a:p>
            <a:pPr defTabSz="384047">
              <a:defRPr sz="5376"/>
            </a:pPr>
            <a:r>
              <a:rPr lang="en-US" dirty="0"/>
              <a:t>Task 5: Display an Overlay that Uses </a:t>
            </a:r>
            <a:r>
              <a:rPr lang="en-US" dirty="0" err="1"/>
              <a:t>mediainfo</a:t>
            </a:r>
            <a:r>
              <a:rPr lang="en-US" dirty="0"/>
              <a:t> Data </a:t>
            </a:r>
            <a:br>
              <a:rPr dirty="0"/>
            </a:br>
            <a:endParaRPr dirty="0"/>
          </a:p>
        </p:txBody>
      </p:sp>
      <p:sp>
        <p:nvSpPr>
          <p:cNvPr id="633" name="Task 6 CodePen: http://codepen.io/team/bcls/pen/PNEWQJ"/>
          <p:cNvSpPr txBox="1">
            <a:spLocks noGrp="1"/>
          </p:cNvSpPr>
          <p:nvPr>
            <p:ph type="body" sz="half" idx="1"/>
          </p:nvPr>
        </p:nvSpPr>
        <p:spPr>
          <a:xfrm>
            <a:off x="846112" y="5638088"/>
            <a:ext cx="15422019" cy="350591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r>
              <a:rPr lang="en-US" dirty="0"/>
              <a:t>Task 5 </a:t>
            </a:r>
            <a:r>
              <a:rPr lang="en-US" dirty="0" err="1"/>
              <a:t>CodePen</a:t>
            </a:r>
            <a:r>
              <a:rPr lang="en-US" dirty="0"/>
              <a:t>: http://</a:t>
            </a:r>
            <a:r>
              <a:rPr lang="en-US" dirty="0" err="1"/>
              <a:t>codepen.io</a:t>
            </a:r>
            <a:r>
              <a:rPr lang="en-US" dirty="0"/>
              <a:t>/team/</a:t>
            </a:r>
            <a:r>
              <a:rPr lang="en-US" dirty="0" err="1"/>
              <a:t>bcls</a:t>
            </a:r>
            <a:r>
              <a:rPr lang="en-US" dirty="0"/>
              <a:t>/pen/PNEWQJ  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In-Page Code Needs &lt;div class=&quot;vjs-playlist&quot;&gt;&lt;/div&gt;"/>
          <p:cNvSpPr txBox="1">
            <a:spLocks noGrp="1"/>
          </p:cNvSpPr>
          <p:nvPr>
            <p:ph type="title"/>
          </p:nvPr>
        </p:nvSpPr>
        <p:spPr>
          <a:xfrm>
            <a:off x="490546" y="261938"/>
            <a:ext cx="14724055" cy="1296988"/>
          </a:xfrm>
          <a:prstGeom prst="rect">
            <a:avLst/>
          </a:prstGeom>
        </p:spPr>
        <p:txBody>
          <a:bodyPr/>
          <a:lstStyle/>
          <a:p>
            <a:pPr defTabSz="757650">
              <a:defRPr sz="4704"/>
            </a:pPr>
            <a:r>
              <a:rPr lang="en-US" dirty="0"/>
              <a:t>Tools More Developers Should Know About</a:t>
            </a:r>
            <a:endParaRPr sz="3528" dirty="0">
              <a:solidFill>
                <a:srgbClr val="0433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58" name="If using in-page code you must…"/>
          <p:cNvSpPr txBox="1">
            <a:spLocks noGrp="1"/>
          </p:cNvSpPr>
          <p:nvPr>
            <p:ph type="body" idx="1"/>
          </p:nvPr>
        </p:nvSpPr>
        <p:spPr>
          <a:xfrm>
            <a:off x="541345" y="1673225"/>
            <a:ext cx="15877479" cy="70866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Video.js Middleware</a:t>
            </a:r>
          </a:p>
          <a:p>
            <a:pPr lvl="1"/>
            <a:r>
              <a:rPr lang="en-US" sz="3200" dirty="0"/>
              <a:t>Brightcove Player Sample: Disable Forward Scrubbing</a:t>
            </a:r>
          </a:p>
          <a:p>
            <a:pPr lvl="2"/>
            <a:r>
              <a:rPr lang="en-US" sz="3200" dirty="0">
                <a:hlinkClick r:id="rId2"/>
              </a:rPr>
              <a:t>https://support.brightcove.com/brightcove-player-sample-disable-forward-scrubbing</a:t>
            </a:r>
            <a:endParaRPr lang="en-US" sz="3200" dirty="0"/>
          </a:p>
          <a:p>
            <a:pPr lvl="1"/>
            <a:r>
              <a:rPr lang="en-US" sz="3200" dirty="0"/>
              <a:t>Brightcove Player Sample: Playback Rate Adjuster</a:t>
            </a:r>
          </a:p>
          <a:p>
            <a:pPr lvl="2"/>
            <a:r>
              <a:rPr lang="en-US" sz="3200" dirty="0">
                <a:hlinkClick r:id="rId3"/>
              </a:rPr>
              <a:t>https://support.brightcove.com/brightcove-player-sample-playback-rate-adjuster</a:t>
            </a:r>
            <a:endParaRPr lang="en-US" sz="3200" dirty="0"/>
          </a:p>
          <a:p>
            <a:pPr lvl="1"/>
            <a:endParaRPr lang="en-US" dirty="0"/>
          </a:p>
          <a:p>
            <a:pPr lvl="1"/>
            <a:r>
              <a:rPr lang="en-US" dirty="0"/>
              <a:t>Catalog’s search methods</a:t>
            </a:r>
          </a:p>
          <a:p>
            <a:pPr lvl="2"/>
            <a:r>
              <a:rPr lang="en-US" sz="3200" dirty="0"/>
              <a:t>Player Catalog</a:t>
            </a:r>
          </a:p>
          <a:p>
            <a:pPr lvl="2"/>
            <a:r>
              <a:rPr lang="en-US" sz="3200" dirty="0">
                <a:hlinkClick r:id="rId4"/>
              </a:rPr>
              <a:t>https://support.brightcove.com/</a:t>
            </a:r>
            <a:r>
              <a:rPr lang="en-US" sz="3200" dirty="0" err="1">
                <a:hlinkClick r:id="rId4"/>
              </a:rPr>
              <a:t>player-catalog#getSearch_method</a:t>
            </a:r>
            <a:endParaRPr lang="en-US" sz="3200" dirty="0"/>
          </a:p>
          <a:p>
            <a:pPr lvl="2"/>
            <a:endParaRPr lang="en-US" dirty="0"/>
          </a:p>
          <a:p>
            <a:pPr marL="458788" lvl="2" indent="0">
              <a:buNone/>
            </a:pPr>
            <a:endParaRPr lang="en-US" dirty="0"/>
          </a:p>
          <a:p>
            <a:pPr lvl="2"/>
            <a:endParaRPr lang="en-US" dirty="0"/>
          </a:p>
          <a:p>
            <a:pPr lvl="2"/>
            <a:endParaRPr dirty="0"/>
          </a:p>
        </p:txBody>
      </p:sp>
      <p:sp>
        <p:nvSpPr>
          <p:cNvPr id="6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9631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etup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Setup</a:t>
            </a:r>
          </a:p>
        </p:txBody>
      </p:sp>
      <p:sp>
        <p:nvSpPr>
          <p:cNvPr id="447" name="Video Cloud Account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Video Cloud Account</a:t>
            </a:r>
          </a:p>
          <a:p>
            <a:endParaRPr/>
          </a:p>
          <a:p>
            <a:r>
              <a:t>You will also need an editor for HTML/JavaScript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Any plain text editor will work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 editor such as Atom, Chocolat, Sublime Text, Dreamweaver, BBEdit, or CoffeeCup, that provides code-hinting and syntax highlighting is recommended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For iframe player implementation examples a web server is needed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XAMPP and WAMP free options</a:t>
            </a:r>
          </a:p>
        </p:txBody>
      </p:sp>
      <p:sp>
        <p:nvSpPr>
          <p:cNvPr id="4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Thank You!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Thank You!	</a:t>
            </a:r>
          </a:p>
        </p:txBody>
      </p:sp>
      <p:sp>
        <p:nvSpPr>
          <p:cNvPr id="669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Matt Boles</a:t>
            </a:r>
          </a:p>
          <a:p>
            <a:r>
              <a:t>mboles@brightcove.com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etting Session Materials - GitHub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Getting Session Materials - GitHub</a:t>
            </a:r>
          </a:p>
        </p:txBody>
      </p:sp>
      <p:sp>
        <p:nvSpPr>
          <p:cNvPr id="451" name="Student files and slide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Student files and slides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https://github.com/BrightcoveLearning/curriculum-developing-bc-player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http://bit.ly/1EDWaCA</a:t>
            </a:r>
          </a:p>
        </p:txBody>
      </p:sp>
      <p:sp>
        <p:nvSpPr>
          <p:cNvPr id="4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81288" y="9357569"/>
            <a:ext cx="288713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765" y="3431149"/>
            <a:ext cx="10158996" cy="58242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Brightcove Player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Documentation</a:t>
            </a:r>
          </a:p>
        </p:txBody>
      </p:sp>
      <p:sp>
        <p:nvSpPr>
          <p:cNvPr id="4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4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400" y="2476500"/>
            <a:ext cx="11734570" cy="6760613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https://support.brightcove.com/brightcove-player-developer"/>
          <p:cNvSpPr txBox="1">
            <a:spLocks noGrp="1"/>
          </p:cNvSpPr>
          <p:nvPr>
            <p:ph type="body" sz="quarter" idx="1"/>
          </p:nvPr>
        </p:nvSpPr>
        <p:spPr>
          <a:xfrm>
            <a:off x="541345" y="1809489"/>
            <a:ext cx="9870379" cy="765435"/>
          </a:xfrm>
          <a:prstGeom prst="rect">
            <a:avLst/>
          </a:prstGeom>
        </p:spPr>
        <p:txBody>
          <a:bodyPr/>
          <a:lstStyle>
            <a:lvl1pPr marL="301752" indent="-301752" defTabSz="680339">
              <a:spcBef>
                <a:spcPts val="500"/>
              </a:spcBef>
              <a:defRPr sz="2816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https://support.brightcove.com/brightcove-player-developer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Brightcove Player API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API Documentation</a:t>
            </a:r>
          </a:p>
        </p:txBody>
      </p:sp>
      <p:sp>
        <p:nvSpPr>
          <p:cNvPr id="461" name="https://brightcovelearning.github.io/Brightcove-API-References/brightcove-player/current-release/index.html"/>
          <p:cNvSpPr txBox="1">
            <a:spLocks noGrp="1"/>
          </p:cNvSpPr>
          <p:nvPr>
            <p:ph type="body" idx="1"/>
          </p:nvPr>
        </p:nvSpPr>
        <p:spPr>
          <a:xfrm>
            <a:off x="558703" y="1911089"/>
            <a:ext cx="15877479" cy="6848735"/>
          </a:xfrm>
          <a:prstGeom prst="rect">
            <a:avLst/>
          </a:prstGeom>
        </p:spPr>
        <p:txBody>
          <a:bodyPr/>
          <a:lstStyle>
            <a:lvl1pPr marL="342900" indent="-342900">
              <a:defRPr sz="3200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https://brightcovelearning.github.io/Brightcove-API-References/brightcove-player/current-release/index.html</a:t>
            </a:r>
          </a:p>
        </p:txBody>
      </p:sp>
      <p:sp>
        <p:nvSpPr>
          <p:cNvPr id="4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463" name="bcp-api-docs.png" descr="bcp-api-doc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8350" y="3727450"/>
            <a:ext cx="12074551" cy="4408340"/>
          </a:xfrm>
          <a:prstGeom prst="rect">
            <a:avLst/>
          </a:prstGeom>
          <a:ln w="25400">
            <a:solidFill>
              <a:srgbClr val="000000"/>
            </a:solidFill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Demo</a:t>
            </a:r>
            <a:r>
              <a:rPr dirty="0"/>
              <a:t>: </a:t>
            </a:r>
            <a:r>
              <a:rPr lang="en-US" dirty="0"/>
              <a:t>Programmatically Play a Video</a:t>
            </a:r>
            <a:r>
              <a:rPr dirty="0"/>
              <a:t> </a:t>
            </a:r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Quick look at the process of using the API</a:t>
            </a:r>
          </a:p>
          <a:p>
            <a:r>
              <a:rPr lang="en-US" dirty="0"/>
              <a:t>(a “Spiral Learning” event)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77449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c-16x9-template">
  <a:themeElements>
    <a:clrScheme name="bc-16x9-template">
      <a:dk1>
        <a:srgbClr val="FFFFFF"/>
      </a:dk1>
      <a:lt1>
        <a:srgbClr val="8F8F90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c-16x9-template">
  <a:themeElements>
    <a:clrScheme name="bc-16x9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1908</Words>
  <Application>Microsoft Macintosh PowerPoint</Application>
  <PresentationFormat>Custom</PresentationFormat>
  <Paragraphs>333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Arial</vt:lpstr>
      <vt:lpstr>Calibri</vt:lpstr>
      <vt:lpstr>Source Code Pro</vt:lpstr>
      <vt:lpstr>bc-16x9-template</vt:lpstr>
      <vt:lpstr>Developing with the Brightcove Player</vt:lpstr>
      <vt:lpstr>How: Agenda</vt:lpstr>
      <vt:lpstr>Prerequisites</vt:lpstr>
      <vt:lpstr>Setting Up to Develop with Brightcove Player</vt:lpstr>
      <vt:lpstr>Setup</vt:lpstr>
      <vt:lpstr>Getting Session Materials - GitHub</vt:lpstr>
      <vt:lpstr>Brightcove Player Documentation</vt:lpstr>
      <vt:lpstr>Brightcove Player API Documentation</vt:lpstr>
      <vt:lpstr>Demo: Programmatically Play a Video </vt:lpstr>
      <vt:lpstr>Using JavaScript with Brightcove Player</vt:lpstr>
      <vt:lpstr>API Is Event Driven</vt:lpstr>
      <vt:lpstr>Callback Functions</vt:lpstr>
      <vt:lpstr>Callback Function Implementations</vt:lpstr>
      <vt:lpstr>Conceptual Blockbusters!!</vt:lpstr>
      <vt:lpstr>Getting Started with Brightcove Player Development</vt:lpstr>
      <vt:lpstr>Get Reference to Player </vt:lpstr>
      <vt:lpstr>Player Methods</vt:lpstr>
      <vt:lpstr>Player Events</vt:lpstr>
      <vt:lpstr>Player Events - cont</vt:lpstr>
      <vt:lpstr>Considerations for autoplay</vt:lpstr>
      <vt:lpstr>Conceptual Blockbuster!!</vt:lpstr>
      <vt:lpstr>Task 1: Using the API to Play a Video and Display Event Object </vt:lpstr>
      <vt:lpstr>Using the Player Catalog</vt:lpstr>
      <vt:lpstr>Player Catalog</vt:lpstr>
      <vt:lpstr>Returned Object from getVideo()</vt:lpstr>
      <vt:lpstr>Task 2: Dynamically Loading and Playing a Video</vt:lpstr>
      <vt:lpstr>Using the mediainfo Property</vt:lpstr>
      <vt:lpstr>mediainfo Property</vt:lpstr>
      <vt:lpstr>Data in mediainfo</vt:lpstr>
      <vt:lpstr>Access mediainfo Data</vt:lpstr>
      <vt:lpstr>Conceptual Blockbuster!!</vt:lpstr>
      <vt:lpstr>Task 3: Display Video Information in the HTML Page</vt:lpstr>
      <vt:lpstr>Using the Standard (iframe) Player Implementation</vt:lpstr>
      <vt:lpstr>Advantages of Standard (iframe) Player Implementation</vt:lpstr>
      <vt:lpstr>When You Cannot Use iframe Implementation</vt:lpstr>
      <vt:lpstr>Dynamically Change Video in iframe</vt:lpstr>
      <vt:lpstr>Dynamically Change Video in iframe (cont)</vt:lpstr>
      <vt:lpstr>Dynamically Change Video in iframe (cont)</vt:lpstr>
      <vt:lpstr>Communicate Between HTML Page and iframe</vt:lpstr>
      <vt:lpstr>Task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Task 5: Display an Overlay that Uses mediainfo Data  </vt:lpstr>
      <vt:lpstr>Tools More Developers Should Know About</vt:lpstr>
      <vt:lpstr>Thank You!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with the Brightcove Player</dc:title>
  <cp:lastModifiedBy>Microsoft Office User</cp:lastModifiedBy>
  <cp:revision>37</cp:revision>
  <dcterms:modified xsi:type="dcterms:W3CDTF">2019-07-25T19:25:35Z</dcterms:modified>
</cp:coreProperties>
</file>